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959" r:id="rId2"/>
    <p:sldId id="3958" r:id="rId3"/>
    <p:sldId id="3981" r:id="rId4"/>
    <p:sldId id="3952" r:id="rId5"/>
    <p:sldId id="3960" r:id="rId6"/>
    <p:sldId id="440" r:id="rId7"/>
    <p:sldId id="3966" r:id="rId8"/>
    <p:sldId id="3967" r:id="rId9"/>
    <p:sldId id="448" r:id="rId10"/>
    <p:sldId id="3983" r:id="rId11"/>
    <p:sldId id="3985" r:id="rId12"/>
    <p:sldId id="3984" r:id="rId13"/>
    <p:sldId id="437" r:id="rId14"/>
    <p:sldId id="3953" r:id="rId15"/>
    <p:sldId id="3976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1" autoAdjust="0"/>
    <p:restoredTop sz="96196" autoAdjust="0"/>
  </p:normalViewPr>
  <p:slideViewPr>
    <p:cSldViewPr snapToGrid="0">
      <p:cViewPr varScale="1">
        <p:scale>
          <a:sx n="162" d="100"/>
          <a:sy n="162" d="100"/>
        </p:scale>
        <p:origin x="12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2023/3/28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4401527-E141-A1BF-C3A2-40112DD1B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0D409D42-806C-DA72-31D0-0439CD044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CAFC6043-BF6D-A62F-5DC3-011C23652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17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2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v.soundec.com/" TargetMode="Externa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microsoft.com/office/2007/relationships/hdphoto" Target="../media/hdphoto1.wdp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24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7431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 series professional audio processor</a:t>
            </a:r>
            <a:endParaRPr lang="en-US" altLang="zh-CN" sz="2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02701" y="4198620"/>
            <a:ext cx="38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Shenzhen Soundec Technology</a:t>
            </a:r>
          </a:p>
          <a:p>
            <a:r>
              <a:rPr lang="zh-CN" altLang="en-US" sz="1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Module 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6" t="28906" r="22886" b="18703"/>
          <a:stretch/>
        </p:blipFill>
        <p:spPr>
          <a:xfrm>
            <a:off x="4713" y="1477472"/>
            <a:ext cx="3488006" cy="273138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 is a voice front-end solution module that supports up to 4 PDM digital microphone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also supports 1 stereo analog differential input, 1 stereo analog differential output, 1 full duplex I2S, 1 I2C, 1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1 USB.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application scenarios: 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Conference box, IoT, Wireless microphone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microphone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etc.</a:t>
            </a:r>
            <a:r>
              <a: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Size: 14x14 (mm).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450" y="2794282"/>
            <a:ext cx="2057400" cy="193517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208" y="2773223"/>
            <a:ext cx="2057400" cy="201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Module 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795" y="2864084"/>
            <a:ext cx="1930839" cy="20732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910" y="2940648"/>
            <a:ext cx="1930839" cy="192011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 is a voice front-end solution module that supports up to 6 PDM digital microphone inputs.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also supports 1 group of stereo analog differential input, 1 group of stereo analog differential output, 3 groups of full duplex I2S, 2 I2C, 1 </a:t>
            </a:r>
            <a:r>
              <a:rPr lang="en-US" altLang="zh-CN" sz="11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1 USB.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application scenarios: 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Conference Box, Speakers</a:t>
            </a:r>
            <a:r>
              <a: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05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IoT, USB microphone,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Size: 26x21 (mm).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Module — BMT03 Mic Array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08178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BMT03-MicArrayEVB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22443" y="1372358"/>
            <a:ext cx="5111017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BMT03-MicrArrayEVB is a dedicated front-end voice signal processing module that supports microphone array.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module supports analog input, analog output, 4 digital PDM microphone inputs, 2 sets of full-duplex I2S output, 1 USB which support UAC1.0 or UAC2.0.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Combined with the speech algorithm, the following functions can be achieved: 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en-US" altLang="zh-CN" sz="9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Sound Source 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9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ocation, Voice wake up, Voice enhancement, Echo Cancellation, Noise Reduction, etc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9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application scenarios: 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altLang="zh-CN" sz="9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home, car front end, conference box, IoT, etc. </a:t>
            </a:r>
            <a:endParaRPr lang="en-US" altLang="zh-CN" sz="10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596" name="组合 19595">
            <a:extLst>
              <a:ext uri="{FF2B5EF4-FFF2-40B4-BE49-F238E27FC236}">
                <a16:creationId xmlns:a16="http://schemas.microsoft.com/office/drawing/2014/main" id="{A3034A21-070A-B709-A29E-E5326CEAA161}"/>
              </a:ext>
            </a:extLst>
          </p:cNvPr>
          <p:cNvGrpSpPr/>
          <p:nvPr/>
        </p:nvGrpSpPr>
        <p:grpSpPr>
          <a:xfrm>
            <a:off x="4341327" y="3227595"/>
            <a:ext cx="3585945" cy="1728340"/>
            <a:chOff x="4341327" y="3227595"/>
            <a:chExt cx="3585945" cy="1728340"/>
          </a:xfrm>
        </p:grpSpPr>
        <p:grpSp>
          <p:nvGrpSpPr>
            <p:cNvPr id="19597" name="组合 19596">
              <a:extLst>
                <a:ext uri="{FF2B5EF4-FFF2-40B4-BE49-F238E27FC236}">
                  <a16:creationId xmlns:a16="http://schemas.microsoft.com/office/drawing/2014/main" id="{F912A5AA-26AC-07B0-2C7F-F531E69F1A3B}"/>
                </a:ext>
              </a:extLst>
            </p:cNvPr>
            <p:cNvGrpSpPr/>
            <p:nvPr/>
          </p:nvGrpSpPr>
          <p:grpSpPr>
            <a:xfrm>
              <a:off x="4341327" y="3227595"/>
              <a:ext cx="3585945" cy="1728340"/>
              <a:chOff x="4341327" y="3227595"/>
              <a:chExt cx="3585945" cy="1728340"/>
            </a:xfrm>
          </p:grpSpPr>
          <p:pic>
            <p:nvPicPr>
              <p:cNvPr id="19599" name="图片 19598">
                <a:extLst>
                  <a:ext uri="{FF2B5EF4-FFF2-40B4-BE49-F238E27FC236}">
                    <a16:creationId xmlns:a16="http://schemas.microsoft.com/office/drawing/2014/main" id="{37EBF62B-6E6B-22A1-3254-80C0479A7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19600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E62328C5-AF05-143E-8DEE-5AF6AF7EDB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01" name="图片 19600">
                <a:extLst>
                  <a:ext uri="{FF2B5EF4-FFF2-40B4-BE49-F238E27FC236}">
                    <a16:creationId xmlns:a16="http://schemas.microsoft.com/office/drawing/2014/main" id="{E6941D19-3A0C-BC21-6F3D-4B2F7F537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9602" name="连接符: 肘形 19601">
                <a:extLst>
                  <a:ext uri="{FF2B5EF4-FFF2-40B4-BE49-F238E27FC236}">
                    <a16:creationId xmlns:a16="http://schemas.microsoft.com/office/drawing/2014/main" id="{C1A9E303-5D7A-545B-FB67-A75C4F211B67}"/>
                  </a:ext>
                </a:extLst>
              </p:cNvPr>
              <p:cNvCxnSpPr>
                <a:cxnSpLocks/>
                <a:stCxn id="19601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3" name="连接符: 肘形 19602">
                <a:extLst>
                  <a:ext uri="{FF2B5EF4-FFF2-40B4-BE49-F238E27FC236}">
                    <a16:creationId xmlns:a16="http://schemas.microsoft.com/office/drawing/2014/main" id="{84077721-4F61-A23B-E5A2-0A1A1EC939BD}"/>
                  </a:ext>
                </a:extLst>
              </p:cNvPr>
              <p:cNvCxnSpPr>
                <a:cxnSpLocks/>
                <a:stCxn id="19601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4" name="连接符: 肘形 19603">
                <a:extLst>
                  <a:ext uri="{FF2B5EF4-FFF2-40B4-BE49-F238E27FC236}">
                    <a16:creationId xmlns:a16="http://schemas.microsoft.com/office/drawing/2014/main" id="{881DD27F-1DBC-3ED4-8AA8-1A3C6FF9CE67}"/>
                  </a:ext>
                </a:extLst>
              </p:cNvPr>
              <p:cNvCxnSpPr>
                <a:cxnSpLocks/>
                <a:stCxn id="19610" idx="2"/>
                <a:endCxn id="19600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5" name="连接符: 肘形 19604">
                <a:extLst>
                  <a:ext uri="{FF2B5EF4-FFF2-40B4-BE49-F238E27FC236}">
                    <a16:creationId xmlns:a16="http://schemas.microsoft.com/office/drawing/2014/main" id="{748B4596-2A0F-F82B-D259-8BA6B6C26252}"/>
                  </a:ext>
                </a:extLst>
              </p:cNvPr>
              <p:cNvCxnSpPr>
                <a:cxnSpLocks/>
                <a:stCxn id="19600" idx="2"/>
                <a:endCxn id="19609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22416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06" name="连接符: 肘形 19605">
                <a:extLst>
                  <a:ext uri="{FF2B5EF4-FFF2-40B4-BE49-F238E27FC236}">
                    <a16:creationId xmlns:a16="http://schemas.microsoft.com/office/drawing/2014/main" id="{5BA2B917-F9DB-23B3-E7AB-E1E9FCE0861F}"/>
                  </a:ext>
                </a:extLst>
              </p:cNvPr>
              <p:cNvCxnSpPr>
                <a:cxnSpLocks/>
                <a:stCxn id="19607" idx="0"/>
                <a:endCxn id="19610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534112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607" name="矩形 19606">
                <a:extLst>
                  <a:ext uri="{FF2B5EF4-FFF2-40B4-BE49-F238E27FC236}">
                    <a16:creationId xmlns:a16="http://schemas.microsoft.com/office/drawing/2014/main" id="{7E6406DE-DF83-3CE9-AF8F-5C3271B3A5AE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608" name="矩形 19607">
                <a:extLst>
                  <a:ext uri="{FF2B5EF4-FFF2-40B4-BE49-F238E27FC236}">
                    <a16:creationId xmlns:a16="http://schemas.microsoft.com/office/drawing/2014/main" id="{11DF29C6-E9F3-0688-B802-157A4799E402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609" name="矩形 19608">
                <a:extLst>
                  <a:ext uri="{FF2B5EF4-FFF2-40B4-BE49-F238E27FC236}">
                    <a16:creationId xmlns:a16="http://schemas.microsoft.com/office/drawing/2014/main" id="{436C4F33-1108-272A-977C-F172D4F1BFBF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pic>
            <p:nvPicPr>
              <p:cNvPr id="19610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F594C710-26C6-4E85-E146-3CA0BF36B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611" name="文本框 19610">
                <a:extLst>
                  <a:ext uri="{FF2B5EF4-FFF2-40B4-BE49-F238E27FC236}">
                    <a16:creationId xmlns:a16="http://schemas.microsoft.com/office/drawing/2014/main" id="{7D9BAD49-876A-38AB-E67B-000BDC3346E8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612" name="文本框 19611">
                <a:extLst>
                  <a:ext uri="{FF2B5EF4-FFF2-40B4-BE49-F238E27FC236}">
                    <a16:creationId xmlns:a16="http://schemas.microsoft.com/office/drawing/2014/main" id="{198896D9-A6DA-23D4-F889-F92C382BF412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613" name="文本框 19612">
                <a:extLst>
                  <a:ext uri="{FF2B5EF4-FFF2-40B4-BE49-F238E27FC236}">
                    <a16:creationId xmlns:a16="http://schemas.microsoft.com/office/drawing/2014/main" id="{115DA1FC-34D3-F152-3428-FC9326A46D28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614" name="文本框 19613">
                <a:extLst>
                  <a:ext uri="{FF2B5EF4-FFF2-40B4-BE49-F238E27FC236}">
                    <a16:creationId xmlns:a16="http://schemas.microsoft.com/office/drawing/2014/main" id="{B3BD92B4-F510-672E-5005-E10F35D60848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  <a:endParaRPr lang="zh-CN" altLang="en-US" sz="500" dirty="0"/>
              </a:p>
            </p:txBody>
          </p:sp>
          <p:sp>
            <p:nvSpPr>
              <p:cNvPr id="19615" name="文本框 19614">
                <a:extLst>
                  <a:ext uri="{FF2B5EF4-FFF2-40B4-BE49-F238E27FC236}">
                    <a16:creationId xmlns:a16="http://schemas.microsoft.com/office/drawing/2014/main" id="{94E56571-0B20-EC3D-6D65-F17C76B0BC2E}"/>
                  </a:ext>
                </a:extLst>
              </p:cNvPr>
              <p:cNvSpPr txBox="1"/>
              <p:nvPr/>
            </p:nvSpPr>
            <p:spPr>
              <a:xfrm>
                <a:off x="7396817" y="4125281"/>
                <a:ext cx="49244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Speaker out</a:t>
                </a:r>
              </a:p>
            </p:txBody>
          </p:sp>
          <p:sp>
            <p:nvSpPr>
              <p:cNvPr id="19616" name="文本框 19615">
                <a:extLst>
                  <a:ext uri="{FF2B5EF4-FFF2-40B4-BE49-F238E27FC236}">
                    <a16:creationId xmlns:a16="http://schemas.microsoft.com/office/drawing/2014/main" id="{8D486D8B-9DD4-7561-1776-314E8CB3FBB4}"/>
                  </a:ext>
                </a:extLst>
              </p:cNvPr>
              <p:cNvSpPr txBox="1"/>
              <p:nvPr/>
            </p:nvSpPr>
            <p:spPr>
              <a:xfrm>
                <a:off x="6614161" y="4786658"/>
                <a:ext cx="74090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617" name="文本框 19616">
                <a:extLst>
                  <a:ext uri="{FF2B5EF4-FFF2-40B4-BE49-F238E27FC236}">
                    <a16:creationId xmlns:a16="http://schemas.microsoft.com/office/drawing/2014/main" id="{FA6F0362-C3CF-42BA-0FF8-1F7030082E45}"/>
                  </a:ext>
                </a:extLst>
              </p:cNvPr>
              <p:cNvSpPr txBox="1"/>
              <p:nvPr/>
            </p:nvSpPr>
            <p:spPr>
              <a:xfrm>
                <a:off x="7099875" y="3436088"/>
                <a:ext cx="615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618" name="文本框 19617">
                <a:extLst>
                  <a:ext uri="{FF2B5EF4-FFF2-40B4-BE49-F238E27FC236}">
                    <a16:creationId xmlns:a16="http://schemas.microsoft.com/office/drawing/2014/main" id="{08AC9AAA-977A-669D-AB27-C7B35474A333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2/4Mic Array</a:t>
                </a:r>
              </a:p>
            </p:txBody>
          </p:sp>
          <p:sp>
            <p:nvSpPr>
              <p:cNvPr id="19619" name="文本框 19618">
                <a:extLst>
                  <a:ext uri="{FF2B5EF4-FFF2-40B4-BE49-F238E27FC236}">
                    <a16:creationId xmlns:a16="http://schemas.microsoft.com/office/drawing/2014/main" id="{CA8BA7C0-E819-4122-0A4B-E2A7F6BF22A6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USB for PCM data dump and record</a:t>
                </a:r>
              </a:p>
            </p:txBody>
          </p:sp>
          <p:sp>
            <p:nvSpPr>
              <p:cNvPr id="19620" name="矩形 19619">
                <a:extLst>
                  <a:ext uri="{FF2B5EF4-FFF2-40B4-BE49-F238E27FC236}">
                    <a16:creationId xmlns:a16="http://schemas.microsoft.com/office/drawing/2014/main" id="{E8E315ED-DDE0-F1A2-5793-6EF8B498A76E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621" name="文本框 19620">
                <a:extLst>
                  <a:ext uri="{FF2B5EF4-FFF2-40B4-BE49-F238E27FC236}">
                    <a16:creationId xmlns:a16="http://schemas.microsoft.com/office/drawing/2014/main" id="{6C42A62F-524A-C313-4456-788451442536}"/>
                  </a:ext>
                </a:extLst>
              </p:cNvPr>
              <p:cNvSpPr txBox="1"/>
              <p:nvPr/>
            </p:nvSpPr>
            <p:spPr>
              <a:xfrm>
                <a:off x="6122874" y="3227595"/>
                <a:ext cx="1025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I2S for audio data transfer with main controller</a:t>
                </a:r>
              </a:p>
            </p:txBody>
          </p:sp>
          <p:sp>
            <p:nvSpPr>
              <p:cNvPr id="19622" name="文本框 19621">
                <a:extLst>
                  <a:ext uri="{FF2B5EF4-FFF2-40B4-BE49-F238E27FC236}">
                    <a16:creationId xmlns:a16="http://schemas.microsoft.com/office/drawing/2014/main" id="{1DE9C8C9-0864-A184-6F21-7F55AD6CC900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53916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050" b="1" dirty="0"/>
                  <a:t>PC</a:t>
                </a:r>
              </a:p>
            </p:txBody>
          </p:sp>
          <p:sp>
            <p:nvSpPr>
              <p:cNvPr id="19623" name="文本框 19622">
                <a:extLst>
                  <a:ext uri="{FF2B5EF4-FFF2-40B4-BE49-F238E27FC236}">
                    <a16:creationId xmlns:a16="http://schemas.microsoft.com/office/drawing/2014/main" id="{992014EB-4D2A-CC12-4F37-12C07EB66EEA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Type-C</a:t>
                </a:r>
              </a:p>
            </p:txBody>
          </p:sp>
        </p:grpSp>
        <p:cxnSp>
          <p:nvCxnSpPr>
            <p:cNvPr id="19598" name="连接符: 肘形 19597">
              <a:extLst>
                <a:ext uri="{FF2B5EF4-FFF2-40B4-BE49-F238E27FC236}">
                  <a16:creationId xmlns:a16="http://schemas.microsoft.com/office/drawing/2014/main" id="{C10C64D1-0148-29CE-6478-413B76473147}"/>
                </a:ext>
              </a:extLst>
            </p:cNvPr>
            <p:cNvCxnSpPr>
              <a:cxnSpLocks/>
              <a:stCxn id="19620" idx="0"/>
              <a:endCxn id="19622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248423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>
            <a:extLst>
              <a:ext uri="{FF2B5EF4-FFF2-40B4-BE49-F238E27FC236}">
                <a16:creationId xmlns:a16="http://schemas.microsoft.com/office/drawing/2014/main" id="{48AA0299-BCFB-6BDF-436F-A4A3FFFD3E3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>
            <a:extLst>
              <a:ext uri="{FF2B5EF4-FFF2-40B4-BE49-F238E27FC236}">
                <a16:creationId xmlns:a16="http://schemas.microsoft.com/office/drawing/2014/main" id="{8AC6CE87-58E9-69C9-93B9-78AFEE04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Packaging &amp; Electrical performance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70AF5-B79B-906C-333C-57A3FE8E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BF8F0E-B26C-E083-D622-7DF9A1F9A082}"/>
              </a:ext>
            </a:extLst>
          </p:cNvPr>
          <p:cNvSpPr txBox="1"/>
          <p:nvPr/>
        </p:nvSpPr>
        <p:spPr>
          <a:xfrm>
            <a:off x="4500920" y="984570"/>
            <a:ext cx="3980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electrical performance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ABF0C2D9-C3AE-BE9E-668F-A0758B7630D4}"/>
              </a:ext>
            </a:extLst>
          </p:cNvPr>
          <p:cNvCxnSpPr>
            <a:cxnSpLocks/>
          </p:cNvCxnSpPr>
          <p:nvPr/>
        </p:nvCxnSpPr>
        <p:spPr>
          <a:xfrm>
            <a:off x="4937283" y="1320681"/>
            <a:ext cx="326755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_2">
            <a:extLst>
              <a:ext uri="{FF2B5EF4-FFF2-40B4-BE49-F238E27FC236}">
                <a16:creationId xmlns:a16="http://schemas.microsoft.com/office/drawing/2014/main" id="{FEDF0A5A-A84C-54B7-CFDF-42F3FA8189FE}"/>
              </a:ext>
            </a:extLst>
          </p:cNvPr>
          <p:cNvCxnSpPr>
            <a:cxnSpLocks/>
          </p:cNvCxnSpPr>
          <p:nvPr/>
        </p:nvCxnSpPr>
        <p:spPr>
          <a:xfrm>
            <a:off x="3901877" y="1788968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DCE62E-5BDF-1269-0963-69D5D7482C3A}"/>
              </a:ext>
            </a:extLst>
          </p:cNvPr>
          <p:cNvGrpSpPr/>
          <p:nvPr/>
        </p:nvGrpSpPr>
        <p:grpSpPr>
          <a:xfrm>
            <a:off x="436001" y="949905"/>
            <a:ext cx="2994104" cy="3748543"/>
            <a:chOff x="245238" y="1294356"/>
            <a:chExt cx="3992139" cy="4998058"/>
          </a:xfrm>
        </p:grpSpPr>
        <p:pic>
          <p:nvPicPr>
            <p:cNvPr id="19464" name="图片 102">
              <a:extLst>
                <a:ext uri="{FF2B5EF4-FFF2-40B4-BE49-F238E27FC236}">
                  <a16:creationId xmlns:a16="http://schemas.microsoft.com/office/drawing/2014/main" id="{FED15F20-0CBD-C3B5-EE10-DD1FCBD4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CC76EF-7346-E6D9-64B2-3883C08C2133}"/>
                </a:ext>
              </a:extLst>
            </p:cNvPr>
            <p:cNvSpPr txBox="1"/>
            <p:nvPr/>
          </p:nvSpPr>
          <p:spPr>
            <a:xfrm>
              <a:off x="245238" y="1928143"/>
              <a:ext cx="3935572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SNC8600: BGA80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2B4D8F-81B9-A65A-96DC-E8FEC20A0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5276C7-D7A3-2C0A-D42E-FBAD1802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C3791E-1311-1909-B330-29239073C8E6}"/>
                </a:ext>
              </a:extLst>
            </p:cNvPr>
            <p:cNvSpPr txBox="1"/>
            <p:nvPr/>
          </p:nvSpPr>
          <p:spPr>
            <a:xfrm>
              <a:off x="343026" y="4171130"/>
              <a:ext cx="3783071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SNC8600A: BGA63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B87D38-03FB-84C7-5903-B14AC99F9B74}"/>
                </a:ext>
              </a:extLst>
            </p:cNvPr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FBCCECE-B233-0623-C3E7-1F63AFCD5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/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DD959F4-342E-B141-4031-6387EDB49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/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AB0A32A-A9CD-42BF-7C55-71FAA81279E0}"/>
                </a:ext>
              </a:extLst>
            </p:cNvPr>
            <p:cNvSpPr txBox="1"/>
            <p:nvPr/>
          </p:nvSpPr>
          <p:spPr>
            <a:xfrm>
              <a:off x="1726499" y="1294356"/>
              <a:ext cx="148562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Packaging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原创设计师QQ598969553      _2">
              <a:extLst>
                <a:ext uri="{FF2B5EF4-FFF2-40B4-BE49-F238E27FC236}">
                  <a16:creationId xmlns:a16="http://schemas.microsoft.com/office/drawing/2014/main" id="{0E9CC010-3FB6-14E3-1C70-268136AA9FF0}"/>
                </a:ext>
              </a:extLst>
            </p:cNvPr>
            <p:cNvCxnSpPr>
              <a:cxnSpLocks/>
            </p:cNvCxnSpPr>
            <p:nvPr/>
          </p:nvCxnSpPr>
          <p:spPr>
            <a:xfrm>
              <a:off x="419371" y="1771483"/>
              <a:ext cx="381800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>
              <a:extLst>
                <a:ext uri="{FF2B5EF4-FFF2-40B4-BE49-F238E27FC236}">
                  <a16:creationId xmlns:a16="http://schemas.microsoft.com/office/drawing/2014/main" id="{4EF9A2DD-C8F6-FDAC-3EFC-3AC561FE2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08077F1-9591-E34D-6720-C5550038101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3164047"/>
              </p:ext>
            </p:extLst>
          </p:nvPr>
        </p:nvGraphicFramePr>
        <p:xfrm>
          <a:off x="4500920" y="1575787"/>
          <a:ext cx="3980984" cy="306339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00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563">
                  <a:extLst>
                    <a:ext uri="{9D8B030D-6E8A-4147-A177-3AD203B41FA5}">
                      <a16:colId xmlns:a16="http://schemas.microsoft.com/office/drawing/2014/main" val="3512944748"/>
                    </a:ext>
                  </a:extLst>
                </a:gridCol>
              </a:tblGrid>
              <a:tr h="2434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Electrical performance</a:t>
                      </a:r>
                    </a:p>
                  </a:txBody>
                  <a:tcPr marL="1787" marR="1787" marT="178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Power consumption(5V supply, 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32Ω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48KHz)</a:t>
                      </a:r>
                    </a:p>
                  </a:txBody>
                  <a:tcPr marL="1787" marR="1787" marT="178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Powe consumption</a:t>
                      </a:r>
                      <a:endParaRPr lang="zh-CN" sz="7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I2S-DAC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&lt;=12mA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USB-DAC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&lt;=20mA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073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Latency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3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ADC-DAC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＜3ms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3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ADC-USB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＜10ms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3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ADC input Path(24bit,48KHz)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628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DAC output Path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)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83855EF9-A0E5-66F8-8A9C-F2208694B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1">
            <a:extLst>
              <a:ext uri="{FF2B5EF4-FFF2-40B4-BE49-F238E27FC236}">
                <a16:creationId xmlns:a16="http://schemas.microsoft.com/office/drawing/2014/main" id="{1F513CD0-AA92-3ACC-448C-30860E98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661" y="2311767"/>
            <a:ext cx="4440339" cy="270536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83" b="18632"/>
          <a:stretch>
            <a:fillRect/>
          </a:stretch>
        </p:blipFill>
        <p:spPr>
          <a:xfrm>
            <a:off x="4703661" y="191917"/>
            <a:ext cx="4440339" cy="2119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40" y="404814"/>
            <a:ext cx="366367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 ecosystem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ṣlidè"/>
          <p:cNvSpPr/>
          <p:nvPr/>
        </p:nvSpPr>
        <p:spPr bwMode="auto">
          <a:xfrm>
            <a:off x="420689" y="1393122"/>
            <a:ext cx="4222012" cy="29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Product manuals and evaluation board guidelines which support full-text search.</a:t>
            </a:r>
          </a:p>
          <a:p>
            <a:pPr>
              <a:lnSpc>
                <a:spcPct val="140000"/>
              </a:lnSpc>
            </a:pPr>
            <a:endParaRPr lang="zh-CN" altLang="en-US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Rich development manuals for quickly get started.</a:t>
            </a:r>
            <a:endParaRPr lang="zh-CN" altLang="en-US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™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debugging tool support online parameter tuning.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Online work order system, 8 hours response.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5" action="ppaction://hlinkfile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For more information, please visit 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file"/>
              </a:rPr>
              <a:t>https://dev.soundec.com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>
            <a:extLst>
              <a:ext uri="{FF2B5EF4-FFF2-40B4-BE49-F238E27FC236}">
                <a16:creationId xmlns:a16="http://schemas.microsoft.com/office/drawing/2014/main" id="{54521DCC-7B78-C391-BBB9-DDF73193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Thank you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12907" y="4265393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sym typeface="+mn-ea"/>
              </a:rPr>
              <a:t>Shenzhen Soundec Technology Co., Ltd</a:t>
            </a: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>
            <a:extLst>
              <a:ext uri="{FF2B5EF4-FFF2-40B4-BE49-F238E27FC236}">
                <a16:creationId xmlns:a16="http://schemas.microsoft.com/office/drawing/2014/main" id="{007C632C-6A20-C005-9F4D-4B8BDE55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" y="0"/>
            <a:ext cx="9144000" cy="5143500"/>
          </a:xfrm>
          <a:prstGeom prst="rect">
            <a:avLst/>
          </a:prstGeom>
        </p:spPr>
      </p:pic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283320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Focus on acoustic research and commercialization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729138" y="494943"/>
            <a:ext cx="2572243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29138" y="1307783"/>
            <a:ext cx="769442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Shenzhen Soundec Technology Co., Ltd. (“Soundec Technology ”) is a high-tech enterprise focusing on acoustic research and commercialization. Founded in 2017, we seek to consistently deliver excellent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solutions in the areas of audio.</a:t>
            </a: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Building upon our core competence in audio processing technology, Soundec Technology provides a series of professional audio processors integrating AI algorithms, high-quality codecs, high-performance DSP, high-speed USB and power management units. Support in-depth development and turn-key solutions for algorithm + chip + application design. </a:t>
            </a: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Cooperation with the top semiconductor IP partners and chip manufacturers, Soundec Technology is committed to creating a serials of world-class audio processors and solutions, providing customers with reliable quality, stable supply and professional service acoustic solutions.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F7961D-4F60-1BDF-C38A-0BD1C1818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479858" y="1133240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ADA7C4-E980-14D8-7A30-2EF90A5951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208605" y="1131939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648AC6-4EFB-5941-2EE4-AF49D4E627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4937049" y="1133528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2DCBF4-4728-534E-BE20-3EA18C2CA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108913" y="1134896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759136-115A-E82F-B27C-99E500A912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389061" y="1138704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C1D0A7-9068-E6AF-75F1-4DA0C309863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667126" y="1130412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AE2D6A-28A3-8765-A60D-B4C946368C3B}"/>
              </a:ext>
            </a:extLst>
          </p:cNvPr>
          <p:cNvSpPr/>
          <p:nvPr/>
        </p:nvSpPr>
        <p:spPr>
          <a:xfrm>
            <a:off x="1107997" y="2222245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9814" y="4044006"/>
            <a:ext cx="832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latin typeface="微软雅黑" charset="0"/>
                <a:ea typeface="微软雅黑" charset="0"/>
              </a:rPr>
              <a:t>Terminals with interaction and control requirements will have audio entry, increasing the requirements for sound quality and personalized perception.</a:t>
            </a:r>
            <a:r>
              <a:rPr kumimoji="1" lang="zh-CN" altLang="en-US" sz="1200" dirty="0">
                <a:latin typeface="微软雅黑" charset="0"/>
                <a:ea typeface="微软雅黑" charset="0"/>
              </a:rPr>
              <a:t> </a:t>
            </a:r>
            <a:r>
              <a:rPr kumimoji="1" lang="en-US" altLang="zh-CN" sz="1200" dirty="0">
                <a:latin typeface="微软雅黑" charset="0"/>
                <a:ea typeface="微软雅黑" charset="0"/>
              </a:rPr>
              <a:t>Soundec series chips deeply service for the professional pre/post-processing market</a:t>
            </a:r>
            <a:endParaRPr kumimoji="1" lang="zh-CN" altLang="en-US" sz="1200" dirty="0">
              <a:latin typeface="微软雅黑" charset="0"/>
              <a:ea typeface="微软雅黑" charset="0"/>
            </a:endParaRP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into the professional audio market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3850075" y="3464202"/>
            <a:ext cx="936507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Microphone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301857" y="3412855"/>
            <a:ext cx="924385" cy="28964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Automotive </a:t>
            </a:r>
            <a:r>
              <a:rPr lang="en-US" altLang="zh-CN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electronics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682083" y="3469739"/>
            <a:ext cx="665237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Headset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258" y="1485166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 rot="10800000">
            <a:off x="544963" y="1978832"/>
            <a:ext cx="484748" cy="1512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zh-CN" sz="975" b="1" dirty="0">
                <a:latin typeface="微软雅黑" charset="0"/>
                <a:ea typeface="微软雅黑" charset="0"/>
              </a:rPr>
              <a:t>Soundec Professional audio processor</a:t>
            </a:r>
            <a:endParaRPr kumimoji="1" lang="zh-CN" altLang="en-US" sz="975" b="1" dirty="0">
              <a:latin typeface="微软雅黑" charset="0"/>
              <a:ea typeface="微软雅黑" charset="0"/>
            </a:endParaRP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077" y="2352806"/>
            <a:ext cx="747080" cy="162831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551773" y="3834144"/>
            <a:ext cx="8223897" cy="167000"/>
            <a:chOff x="731016" y="3179395"/>
            <a:chExt cx="7898524" cy="117033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566313" y="3198139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>
              <a:cxnSpLocks/>
            </p:cNvCxnSpPr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ïŝļiḓê"/>
          <p:cNvSpPr txBox="1"/>
          <p:nvPr/>
        </p:nvSpPr>
        <p:spPr bwMode="auto">
          <a:xfrm>
            <a:off x="5188328" y="3446105"/>
            <a:ext cx="75897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Speakers</a:t>
            </a:r>
            <a:endParaRPr lang="zh-CN" altLang="en-US" sz="10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674056" y="3446105"/>
            <a:ext cx="450102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4250DBD3-901F-8CD2-91C3-7DA4F42F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3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íSlîḓé">
            <a:extLst>
              <a:ext uri="{FF2B5EF4-FFF2-40B4-BE49-F238E27FC236}">
                <a16:creationId xmlns:a16="http://schemas.microsoft.com/office/drawing/2014/main" id="{C11D4E38-120E-F8E3-1B78-E2EC23ED68F1}"/>
              </a:ext>
            </a:extLst>
          </p:cNvPr>
          <p:cNvSpPr txBox="1"/>
          <p:nvPr/>
        </p:nvSpPr>
        <p:spPr bwMode="auto">
          <a:xfrm>
            <a:off x="7511847" y="3469739"/>
            <a:ext cx="118437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Industrial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noise reduction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32Bit high performance audio signal processor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HiFi3 Architecture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C</a:t>
            </a:r>
            <a:r>
              <a:rPr lang="en-US" altLang="zh-CN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ooperation ecosystem</a:t>
            </a:r>
            <a:endParaRPr lang="en-US" altLang="zh-CN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Platform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Modules BMT02/BMT03/BMT03-MicArray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Packaging &amp; Electrical performance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Developer ecosystem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Documents supporting</a:t>
            </a:r>
            <a:endParaRPr lang="zh-CN" altLang="en-US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B129C9ED-3FD1-EC48-A462-8EAA8748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4" y="2783839"/>
            <a:ext cx="2849554" cy="2362507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high performance audio signal processor</a:t>
            </a: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258" y="1090687"/>
            <a:ext cx="3706821" cy="10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SNC8x series audio signal processor, integrated AI algorithm and high quality Codec, high performance DSP, 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 HS device </a:t>
            </a:r>
            <a:r>
              <a:rPr lang="en-US" altLang="zh-CN" sz="105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 power management unit.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High integration of SoC greatly reduces BOM cost and development cycle.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Rich developer ecosystem.</a:t>
            </a:r>
          </a:p>
        </p:txBody>
      </p:sp>
      <p:sp>
        <p:nvSpPr>
          <p:cNvPr id="6" name="ïṣlidè"/>
          <p:cNvSpPr/>
          <p:nvPr/>
        </p:nvSpPr>
        <p:spPr bwMode="auto">
          <a:xfrm>
            <a:off x="4571892" y="1323003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en-US" altLang="zh-CN" sz="1600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Features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Tensilica</a:t>
            </a:r>
            <a:r>
              <a:rPr lang="en-US" altLang="zh-CN" sz="8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™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32-bit HiFi3 DSP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32-bit floating point unit, hardware acceleration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Build-in AGC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Mixer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Noise filter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Build-in LDO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DC-DC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 manager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24-bit high precision ADC, SNR&gt;=106dB,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24-bit high precision DAC, SNR&gt;=110dB,</a:t>
            </a:r>
            <a:r>
              <a:rPr lang="zh-CN" altLang="en-US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 HS/FS device, compliant with UAC Rev1.0 and Rev2.0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full duplex I²S interface, 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 to 10 DMIC inputs/2 AMIC inputs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12-bit precision 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duplex UART 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8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I²C interface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47" y="2202790"/>
            <a:ext cx="3191695" cy="253802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7BF7D-840C-10AB-8B9E-CAD670EC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723" y="1394926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81" y="1161414"/>
            <a:ext cx="5302988" cy="33239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Tensilica HiFi DSP</a:t>
            </a:r>
            <a:endParaRPr lang="en-US" altLang="zh-CN" sz="6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Tensilica HiFi DSP series is the most licensed audio/sound/speech processor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W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ith support for over 300 proven software packages.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</a:t>
            </a:r>
            <a:r>
              <a:rPr lang="en-US" altLang="zh-CN" sz="1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ore than 125 software partners in the Tensilica Xtensions™ partner program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More than 100 top-tier semiconductor companies and system OEMs have selected Tensilica HiFi DSPs for their audio, voice and speech products</a:t>
            </a: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endParaRPr lang="en-US" altLang="zh-CN" sz="10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HiFi3 Architecture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HiFi 3 is a VLIW architecture, supporting the execution of three operations in parallel. 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Goes beyond the two MAC, four multipliers, three VLIW slots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Good support for 32x16-bit and 32x32-bit multiplication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 true 64-bit data path and native support for ITU-T/ETSI</a:t>
            </a:r>
            <a:r>
              <a:rPr lang="zh-CN" altLang="en-US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intrinsics.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An optional floating point unit available, providing for a 2-way SIMD, single-precision IEEE floating point MAC or ALU operation every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HiFi3 DSP</a:t>
            </a:r>
            <a:r>
              <a:rPr lang="zh-CN" altLang="en-US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library</a:t>
            </a:r>
            <a:endParaRPr lang="en-US" altLang="zh-CN" sz="3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The HiFi3 DSP has an associated generic DSP library, which contains functions for FIR filters, IIR filters, basic math functions, matrix operations, and FFTs.</a:t>
            </a: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Architecture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F7D93D96-DCF6-E9A4-8003-3007FD8F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Cooperation ecosystem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382385" y="1024744"/>
            <a:ext cx="8456609" cy="437246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Rely on the SDK open platform of SNC86x series to open up the product market with excellent partners.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/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BE0C25-E1B7-5556-5F4F-21B7BC76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EADE8DB-AE49-3192-2C5A-D735A7A1DBBB}"/>
              </a:ext>
            </a:extLst>
          </p:cNvPr>
          <p:cNvGrpSpPr/>
          <p:nvPr/>
        </p:nvGrpSpPr>
        <p:grpSpPr>
          <a:xfrm>
            <a:off x="7226938" y="1562913"/>
            <a:ext cx="1104122" cy="3131853"/>
            <a:chOff x="7226938" y="1562913"/>
            <a:chExt cx="1104122" cy="313185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DB90F0D-EEDC-D657-7A80-0927389A7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28216" y="1562913"/>
              <a:ext cx="1102844" cy="110192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87A53D-45B6-43D1-799F-4282B05C6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6609" b="27676"/>
            <a:stretch/>
          </p:blipFill>
          <p:spPr>
            <a:xfrm>
              <a:off x="7228216" y="2658860"/>
              <a:ext cx="1102844" cy="10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AA3B56B-9FEB-2FD2-A33A-1B01E20EF7DA}"/>
                </a:ext>
              </a:extLst>
            </p:cNvPr>
            <p:cNvGrpSpPr/>
            <p:nvPr/>
          </p:nvGrpSpPr>
          <p:grpSpPr>
            <a:xfrm>
              <a:off x="7226938" y="3758940"/>
              <a:ext cx="1102843" cy="935826"/>
              <a:chOff x="1705826" y="1569262"/>
              <a:chExt cx="5143423" cy="401570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BAEFD3C-A22E-9637-8547-A8A27B6401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26" y="1569262"/>
                <a:ext cx="2614504" cy="4015702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5BD7CFC5-3AAB-650F-88DB-3C0AA1130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16109" y="1569262"/>
                <a:ext cx="2533140" cy="4015702"/>
              </a:xfrm>
              <a:prstGeom prst="rect">
                <a:avLst/>
              </a:prstGeom>
            </p:spPr>
          </p:pic>
        </p:grp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450617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Platform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800506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412213">
                  <a:extLst>
                    <a:ext uri="{9D8B030D-6E8A-4147-A177-3AD203B41FA5}">
                      <a16:colId xmlns:a16="http://schemas.microsoft.com/office/drawing/2014/main" val="4048317944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Topic</a:t>
                      </a:r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r"/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Main Clock frequency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 version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System efficiency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SDK20_V1.0</a:t>
                      </a:r>
                      <a:endParaRPr lang="zh-CN" altLang="en-US" dirty="0"/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[Note]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Under 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mode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Sampling accuracy is 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Sampling Rate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Audio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Path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free </a:t>
                      </a:r>
                      <a:r>
                        <a:rPr lang="en-US" altLang="zh-CN" sz="1050" b="1" kern="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altLang="zh-CN" sz="9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SDK available resources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829100" y="969655"/>
              <a:ext cx="1813401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60508" y="1045806"/>
              <a:ext cx="1741240" cy="1783948"/>
              <a:chOff x="2844902" y="987662"/>
              <a:chExt cx="1741240" cy="1783948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4902" y="2356112"/>
                <a:ext cx="1741240" cy="4154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zh-CN" sz="700" b="0" i="1" dirty="0">
                    <a:solidFill>
                      <a:srgbClr val="2A2B2E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Connect EVA board and PC via USB cable for debugging and code upgrade</a:t>
                </a:r>
                <a:endParaRPr lang="en-US" altLang="zh-CN" sz="5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5301" y="1352998"/>
              <a:ext cx="1616191" cy="14927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 board with full functions is provided for online debugging and sound settings 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Support lotus head, 3.5mm, USB Type-C, USB Mini interface, developers can directly connect the instrument test</a:t>
              </a: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zh-CN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Through Adapter Socket</a:t>
              </a:r>
              <a:r>
                <a:rPr lang="zh-CN" altLang="en-US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support to adapt different modules, quickly expand the application scheme.</a:t>
              </a:r>
              <a:endParaRPr lang="zh-CN" altLang="en-US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B00054-B93F-33F7-0D67-5D41644BD19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11200" r="16162" b="17956"/>
          <a:stretch/>
        </p:blipFill>
        <p:spPr>
          <a:xfrm>
            <a:off x="4838874" y="1308185"/>
            <a:ext cx="2087743" cy="1499656"/>
          </a:xfrm>
          <a:prstGeom prst="rect">
            <a:avLst/>
          </a:prstGeom>
        </p:spPr>
      </p:pic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E76FDFD1-EE99-41EC-0D8B-3746E7FA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/>
              <a:t>SNC8x Resources</a:t>
            </a:r>
            <a:endParaRPr lang="zh-CN" altLang="en-US" sz="2400" b="1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A151B0-64EA-D0B4-3B58-1C14D6ED11B0}"/>
              </a:ext>
            </a:extLst>
          </p:cNvPr>
          <p:cNvGrpSpPr/>
          <p:nvPr/>
        </p:nvGrpSpPr>
        <p:grpSpPr>
          <a:xfrm>
            <a:off x="730347" y="1060302"/>
            <a:ext cx="7721012" cy="4017917"/>
            <a:chOff x="595794" y="1006044"/>
            <a:chExt cx="7721012" cy="4017917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330278B-9F18-9F45-A416-17AFDABCC9B0}"/>
                </a:ext>
              </a:extLst>
            </p:cNvPr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B823B61-DBD1-C4F2-A3A0-68D607D86F79}"/>
                </a:ext>
              </a:extLst>
            </p:cNvPr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743827FD-004F-1F0A-2888-2FAC816E3EEA}"/>
                </a:ext>
              </a:extLst>
            </p:cNvPr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7E4859D-B2EA-4137-B3D6-33EC23B7E70B}"/>
                </a:ext>
              </a:extLst>
            </p:cNvPr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226846F3-A782-78EC-5713-39B18F521E7D}"/>
                </a:ext>
              </a:extLst>
            </p:cNvPr>
            <p:cNvSpPr/>
            <p:nvPr/>
          </p:nvSpPr>
          <p:spPr>
            <a:xfrm>
              <a:off x="1445506" y="1178785"/>
              <a:ext cx="2287445" cy="595429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FCB987F-8DD4-6F94-AD90-DB48E2611FFD}"/>
                </a:ext>
              </a:extLst>
            </p:cNvPr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12B473E5-E503-81DD-6EFC-9A66C43B42EF}"/>
                </a:ext>
              </a:extLst>
            </p:cNvPr>
            <p:cNvSpPr/>
            <p:nvPr/>
          </p:nvSpPr>
          <p:spPr>
            <a:xfrm flipV="1">
              <a:off x="1486169" y="3149073"/>
              <a:ext cx="1722092" cy="57442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7268C00-5412-9FD3-3501-F409F5480057}"/>
                </a:ext>
              </a:extLst>
            </p:cNvPr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 hangingPunct="1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 128">
              <a:extLst>
                <a:ext uri="{FF2B5EF4-FFF2-40B4-BE49-F238E27FC236}">
                  <a16:creationId xmlns:a16="http://schemas.microsoft.com/office/drawing/2014/main" id="{D607BA67-0E0B-2509-A3EC-2145D68C7DA7}"/>
                </a:ext>
              </a:extLst>
            </p:cNvPr>
            <p:cNvSpPr txBox="1"/>
            <p:nvPr/>
          </p:nvSpPr>
          <p:spPr>
            <a:xfrm>
              <a:off x="5337995" y="3337970"/>
              <a:ext cx="2897854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215900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Stereo 24bit ADC and DAC</a:t>
              </a:r>
            </a:p>
            <a:p>
              <a:pPr marL="557213" lvl="1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DAC: SNR 100dB, THD+N: - 89dB,</a:t>
              </a:r>
              <a:r>
                <a:rPr lang="zh-CN" altLang="en-US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DR: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106dBA</a:t>
              </a:r>
              <a:endParaRPr lang="en-US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557213" lvl="1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ADC: SNR  95dB, THD+N: - 88dB, DR: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110dBA </a:t>
              </a:r>
              <a:endParaRPr lang="zh-CN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Sample rate</a:t>
              </a:r>
              <a:r>
                <a:rPr lang="zh-CN" altLang="en-US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8k, 16k, 32k, 48k, 96k, 192k</a:t>
              </a:r>
              <a:endParaRPr lang="zh-CN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Up to 8-channel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DMIC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inputs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endParaRPr lang="en-US" altLang="zh-CN" sz="7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Support local audio processer: AGC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、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DRC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、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Mixer</a:t>
              </a:r>
            </a:p>
            <a:p>
              <a:pPr marL="215900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Separate Gain controller for each channel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：</a:t>
              </a:r>
              <a:endParaRPr lang="en-US" altLang="zh-CN" sz="7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557213" lvl="1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Analog gain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12dB~-19dB, 1dB Step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lang="en-US" altLang="zh-CN" sz="7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557213" lvl="1" indent="-214313" algn="just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Digital gain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64dB~-64dB, 1dB Step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F4F04B1-EBAA-7593-4CC1-EE0D8126C365}"/>
                </a:ext>
              </a:extLst>
            </p:cNvPr>
            <p:cNvSpPr/>
            <p:nvPr/>
          </p:nvSpPr>
          <p:spPr>
            <a:xfrm>
              <a:off x="595795" y="1025050"/>
              <a:ext cx="849711" cy="267095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 hangingPunct="1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129">
              <a:extLst>
                <a:ext uri="{FF2B5EF4-FFF2-40B4-BE49-F238E27FC236}">
                  <a16:creationId xmlns:a16="http://schemas.microsoft.com/office/drawing/2014/main" id="{45AD8C92-FED9-DD33-1A3E-CE9C239E826D}"/>
                </a:ext>
              </a:extLst>
            </p:cNvPr>
            <p:cNvSpPr txBox="1"/>
            <p:nvPr/>
          </p:nvSpPr>
          <p:spPr>
            <a:xfrm>
              <a:off x="595795" y="1333518"/>
              <a:ext cx="2768866" cy="1660822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In a typical application use case, it is used for a 24MHz oscillator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HiFi3 core as controller and audio DSP, up to 200MHz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Single cycle MAC, vector FPU, SIMD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64KB ROM for system booting,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512KB</a:t>
              </a:r>
              <a:r>
                <a:rPr lang="zh-CN" altLang="en-US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pl-PL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zero wait </a:t>
              </a: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RAM, and 48KB </a:t>
              </a:r>
              <a:r>
                <a:rPr lang="pl-PL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zero wait cache</a:t>
              </a:r>
              <a:endParaRPr lang="en-US" altLang="zh-CN" sz="7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On chip 1MB NOR flash memory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One unique power supply from 3.3V to 5.5V.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DC-DC regulators and LDOs for all on chip supply voltages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Build-in hardware accelerators with BQ units.</a:t>
              </a:r>
              <a:endParaRPr lang="en-US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CF706CA-D3BF-0126-D5EE-90C51EF4DFA0}"/>
                </a:ext>
              </a:extLst>
            </p:cNvPr>
            <p:cNvSpPr/>
            <p:nvPr/>
          </p:nvSpPr>
          <p:spPr>
            <a:xfrm>
              <a:off x="609833" y="3084421"/>
              <a:ext cx="876335" cy="253549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 hangingPunct="1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 131">
              <a:extLst>
                <a:ext uri="{FF2B5EF4-FFF2-40B4-BE49-F238E27FC236}">
                  <a16:creationId xmlns:a16="http://schemas.microsoft.com/office/drawing/2014/main" id="{93A2BC68-2886-DA87-8E5A-9613E1FB25BC}"/>
                </a:ext>
              </a:extLst>
            </p:cNvPr>
            <p:cNvSpPr txBox="1"/>
            <p:nvPr/>
          </p:nvSpPr>
          <p:spPr>
            <a:xfrm>
              <a:off x="595794" y="3393099"/>
              <a:ext cx="3046803" cy="1275282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1*</a:t>
              </a:r>
              <a:r>
                <a:rPr lang="zh-CN" altLang="en-US" sz="70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256bits </a:t>
              </a:r>
              <a:r>
                <a:rPr lang="en-US" altLang="zh-CN" sz="7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eFuse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1*</a:t>
              </a:r>
              <a:r>
                <a:rPr lang="en-US" altLang="zh-CN" sz="7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Uart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kern="1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uint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.</a:t>
              </a:r>
            </a:p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2* Auxiliary ADC units.</a:t>
              </a:r>
              <a:endParaRPr lang="en-US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16*GPIO,</a:t>
              </a:r>
              <a:r>
                <a:rPr lang="zh-CN" altLang="en-US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multiplexing with other interfaces</a:t>
              </a:r>
            </a:p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Type C U SB2.0 HS device, compliant with Audio Class Specification Rev1.0 and Rev2.0</a:t>
              </a:r>
            </a:p>
            <a:p>
              <a:pPr marL="215900" indent="-214313" algn="just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3*</a:t>
              </a:r>
              <a:r>
                <a:rPr lang="en-US" altLang="zh-CN" sz="7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full-duplex I2S support up to 32Bit/192K sample rate</a:t>
              </a:r>
              <a:endParaRPr lang="zh-CN" altLang="zh-CN" sz="7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215900" indent="-214313">
                <a:lnSpc>
                  <a:spcPts val="1200"/>
                </a:lnSpc>
                <a:spcAft>
                  <a:spcPts val="0"/>
                </a:spcAft>
                <a:buFont typeface="Wingdings" panose="05000000000000000000" pitchFamily="2" charset="2"/>
                <a:buChar char=""/>
              </a:pPr>
              <a:r>
                <a:rPr lang="en-US" altLang="zh-CN" sz="7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2*I2C controller, both support master &amp; slaver mode</a:t>
              </a:r>
            </a:p>
          </p:txBody>
        </p:sp>
        <p:sp>
          <p:nvSpPr>
            <p:cNvPr id="31" name="Text 132">
              <a:extLst>
                <a:ext uri="{FF2B5EF4-FFF2-40B4-BE49-F238E27FC236}">
                  <a16:creationId xmlns:a16="http://schemas.microsoft.com/office/drawing/2014/main" id="{48DB61AD-11D6-1CA7-9AEC-E3C42BA1C7D0}"/>
                </a:ext>
              </a:extLst>
            </p:cNvPr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 hangingPunct="1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 133">
              <a:extLst>
                <a:ext uri="{FF2B5EF4-FFF2-40B4-BE49-F238E27FC236}">
                  <a16:creationId xmlns:a16="http://schemas.microsoft.com/office/drawing/2014/main" id="{971A37E4-C58B-5E8C-43B6-2AE43D04280E}"/>
                </a:ext>
              </a:extLst>
            </p:cNvPr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 hangingPunct="1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134">
              <a:extLst>
                <a:ext uri="{FF2B5EF4-FFF2-40B4-BE49-F238E27FC236}">
                  <a16:creationId xmlns:a16="http://schemas.microsoft.com/office/drawing/2014/main" id="{A3CD1327-1A91-DD75-3311-918F2F1BF18F}"/>
                </a:ext>
              </a:extLst>
            </p:cNvPr>
            <p:cNvSpPr txBox="1"/>
            <p:nvPr/>
          </p:nvSpPr>
          <p:spPr>
            <a:xfrm>
              <a:off x="4255884" y="2403037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 hangingPunct="1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 &amp; Arch.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 135">
              <a:extLst>
                <a:ext uri="{FF2B5EF4-FFF2-40B4-BE49-F238E27FC236}">
                  <a16:creationId xmlns:a16="http://schemas.microsoft.com/office/drawing/2014/main" id="{48BDE92C-177C-762B-0D5E-B5645127A130}"/>
                </a:ext>
              </a:extLst>
            </p:cNvPr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 hangingPunct="1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 129">
              <a:extLst>
                <a:ext uri="{FF2B5EF4-FFF2-40B4-BE49-F238E27FC236}">
                  <a16:creationId xmlns:a16="http://schemas.microsoft.com/office/drawing/2014/main" id="{BBFC5C96-6269-49D0-40D2-A9F581CB2A00}"/>
                </a:ext>
              </a:extLst>
            </p:cNvPr>
            <p:cNvSpPr txBox="1"/>
            <p:nvPr/>
          </p:nvSpPr>
          <p:spPr>
            <a:xfrm>
              <a:off x="5351494" y="1346590"/>
              <a:ext cx="2965312" cy="13426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HiFi3 is a 3 VLIW slots, good support for 32x16-bit and 32x32-bit multiplication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Support multiplication of 4 24-bit, or 4 32x16-bit, or 4 16x16-bit operands per cycle. Support 2 32x32-bit multiplies per cycle.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Through an optional floating point unit available, providing for a 2-way SIMD, single-precision IEEE floating point MAC or ALU operation every cycle</a:t>
              </a:r>
            </a:p>
            <a:p>
              <a:pPr marL="215900" indent="-214313">
                <a:lnSpc>
                  <a:spcPts val="1200"/>
                </a:lnSpc>
                <a:buFont typeface="Wingdings" panose="05000000000000000000" pitchFamily="2" charset="2"/>
                <a:buChar char=""/>
              </a:pPr>
              <a:r>
                <a:rPr lang="en-US" altLang="zh-CN" sz="7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With the optional floating point unit, HiFi3 supports two IEEE-754 floating point MACs per cycle.</a:t>
              </a: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340846FB-1849-32C5-61BA-07E4EBFAEF29}"/>
                </a:ext>
              </a:extLst>
            </p:cNvPr>
            <p:cNvSpPr/>
            <p:nvPr/>
          </p:nvSpPr>
          <p:spPr>
            <a:xfrm>
              <a:off x="4579921" y="3112560"/>
              <a:ext cx="793220" cy="545492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" fmla="*/ 0 w 614384"/>
                <a:gd name="connsiteY0" fmla="*/ 848562 h 848562"/>
                <a:gd name="connsiteX1" fmla="*/ 470610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" fmla="*/ 0 w 614384"/>
                <a:gd name="connsiteY0" fmla="*/ 826948 h 826948"/>
                <a:gd name="connsiteX1" fmla="*/ 470610 w 614384"/>
                <a:gd name="connsiteY1" fmla="*/ 826948 h 826948"/>
                <a:gd name="connsiteX2" fmla="*/ 475430 w 614384"/>
                <a:gd name="connsiteY2" fmla="*/ 14408 h 826948"/>
                <a:gd name="connsiteX3" fmla="*/ 614384 w 614384"/>
                <a:gd name="connsiteY3" fmla="*/ 0 h 826948"/>
                <a:gd name="connsiteX0" fmla="*/ 0 w 614384"/>
                <a:gd name="connsiteY0" fmla="*/ 826948 h 826948"/>
                <a:gd name="connsiteX1" fmla="*/ 470610 w 614384"/>
                <a:gd name="connsiteY1" fmla="*/ 826948 h 826948"/>
                <a:gd name="connsiteX2" fmla="*/ 470609 w 614384"/>
                <a:gd name="connsiteY2" fmla="*/ 7204 h 826948"/>
                <a:gd name="connsiteX3" fmla="*/ 614384 w 614384"/>
                <a:gd name="connsiteY3" fmla="*/ 0 h 826948"/>
                <a:gd name="connsiteX0" fmla="*/ 0 w 614384"/>
                <a:gd name="connsiteY0" fmla="*/ 834154 h 834154"/>
                <a:gd name="connsiteX1" fmla="*/ 470610 w 614384"/>
                <a:gd name="connsiteY1" fmla="*/ 834154 h 834154"/>
                <a:gd name="connsiteX2" fmla="*/ 470609 w 614384"/>
                <a:gd name="connsiteY2" fmla="*/ 0 h 834154"/>
                <a:gd name="connsiteX3" fmla="*/ 614384 w 614384"/>
                <a:gd name="connsiteY3" fmla="*/ 7206 h 834154"/>
                <a:gd name="connsiteX0" fmla="*/ 0 w 614384"/>
                <a:gd name="connsiteY0" fmla="*/ 834154 h 834154"/>
                <a:gd name="connsiteX1" fmla="*/ 465790 w 614384"/>
                <a:gd name="connsiteY1" fmla="*/ 834154 h 834154"/>
                <a:gd name="connsiteX2" fmla="*/ 470609 w 614384"/>
                <a:gd name="connsiteY2" fmla="*/ 0 h 834154"/>
                <a:gd name="connsiteX3" fmla="*/ 614384 w 614384"/>
                <a:gd name="connsiteY3" fmla="*/ 7206 h 834154"/>
                <a:gd name="connsiteX0" fmla="*/ 0 w 614384"/>
                <a:gd name="connsiteY0" fmla="*/ 826949 h 826949"/>
                <a:gd name="connsiteX1" fmla="*/ 465790 w 614384"/>
                <a:gd name="connsiteY1" fmla="*/ 826949 h 826949"/>
                <a:gd name="connsiteX2" fmla="*/ 465788 w 614384"/>
                <a:gd name="connsiteY2" fmla="*/ 0 h 826949"/>
                <a:gd name="connsiteX3" fmla="*/ 614384 w 614384"/>
                <a:gd name="connsiteY3" fmla="*/ 1 h 826949"/>
                <a:gd name="connsiteX0" fmla="*/ 0 w 614384"/>
                <a:gd name="connsiteY0" fmla="*/ 826949 h 826949"/>
                <a:gd name="connsiteX1" fmla="*/ 465790 w 614384"/>
                <a:gd name="connsiteY1" fmla="*/ 819744 h 826949"/>
                <a:gd name="connsiteX2" fmla="*/ 465788 w 614384"/>
                <a:gd name="connsiteY2" fmla="*/ 0 h 826949"/>
                <a:gd name="connsiteX3" fmla="*/ 614384 w 614384"/>
                <a:gd name="connsiteY3" fmla="*/ 1 h 826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D1F22983-B12C-1A56-16E8-6E300FEE0B32}"/>
                </a:ext>
              </a:extLst>
            </p:cNvPr>
            <p:cNvSpPr/>
            <p:nvPr/>
          </p:nvSpPr>
          <p:spPr>
            <a:xfrm>
              <a:off x="5363595" y="2985187"/>
              <a:ext cx="913525" cy="264526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 hangingPunct="1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857F98-A7F5-271A-652F-E50294C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日期占位符 11">
            <a:extLst>
              <a:ext uri="{FF2B5EF4-FFF2-40B4-BE49-F238E27FC236}">
                <a16:creationId xmlns:a16="http://schemas.microsoft.com/office/drawing/2014/main" id="{9C121E65-5536-DE00-C9F9-893F56A2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38948334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1fbc70-90f4-47a2-8902-6f406baa4da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8187</TotalTime>
  <Words>1691</Words>
  <Application>Microsoft Office PowerPoint</Application>
  <PresentationFormat>全屏显示(16:9)</PresentationFormat>
  <Paragraphs>310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Reference</vt:lpstr>
      <vt:lpstr>Times New Roman Regular</vt:lpstr>
      <vt:lpstr>华文细黑</vt:lpstr>
      <vt:lpstr>微软</vt:lpstr>
      <vt:lpstr>微软雅黑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1430</cp:revision>
  <dcterms:created xsi:type="dcterms:W3CDTF">2015-04-07T15:42:54Z</dcterms:created>
  <dcterms:modified xsi:type="dcterms:W3CDTF">2023-03-28T06:58:44Z</dcterms:modified>
</cp:coreProperties>
</file>